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407" autoAdjust="0"/>
  </p:normalViewPr>
  <p:slideViewPr>
    <p:cSldViewPr>
      <p:cViewPr>
        <p:scale>
          <a:sx n="33" d="100"/>
          <a:sy n="33" d="100"/>
        </p:scale>
        <p:origin x="-2424" y="-475"/>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9/18/2016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Heuristic algorithms are applied to determine when propagation to single variants/genes is acceptable.</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171450" indent="-171450">
              <a:buFont typeface="Arial" pitchFamily="34" charset="0"/>
              <a:buChar char="•"/>
            </a:pPr>
            <a:r>
              <a:rPr lang="en-US" dirty="0" smtClean="0"/>
              <a:t>identity criteria = subject, object, qualifiers (environment, developmental stage).</a:t>
            </a:r>
          </a:p>
          <a:p>
            <a:pPr marL="171450" indent="-171450">
              <a:buFont typeface="Arial" pitchFamily="34" charset="0"/>
              <a:buChar char="•"/>
            </a:pPr>
            <a:r>
              <a:rPr lang="en-US" dirty="0" smtClean="0"/>
              <a:t>Evidence is not identity criteria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dirty="0"/>
          </a:p>
        </p:txBody>
      </p:sp>
    </p:spTree>
    <p:extLst>
      <p:ext uri="{BB962C8B-B14F-4D97-AF65-F5344CB8AC3E}">
        <p14:creationId xmlns:p14="http://schemas.microsoft.com/office/powerpoint/2010/main" val="1301391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facilitate communication</a:t>
            </a:r>
            <a:r>
              <a:rPr lang="en-US" baseline="0" dirty="0" smtClean="0"/>
              <a:t> and </a:t>
            </a:r>
            <a:r>
              <a:rPr lang="en-US" dirty="0" smtClean="0"/>
              <a:t>collaborative development of a coherent set of data models across sources,</a:t>
            </a:r>
            <a:r>
              <a:rPr lang="en-US" baseline="0" dirty="0" smtClean="0"/>
              <a:t> we create concept maps according to a carefully defined notation and syntax</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provide formal specification of design patterns that effectively serve as a schema for data in SciGraph – ensuring consistent representation of data across sources in compliant with the GENO standard.</a:t>
            </a:r>
            <a:r>
              <a:rPr lang="en-US" baseline="0" dirty="0" smtClean="0"/>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We create one of these maps for each source of data we pull into the system,</a:t>
            </a:r>
            <a:r>
              <a:rPr lang="en-US" baseline="0" dirty="0" smtClean="0"/>
              <a:t> and each specifies all possible patterns found in the data.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a:t>
            </a:r>
            <a:r>
              <a:rPr lang="en-US" dirty="0" smtClean="0"/>
              <a:t>is a</a:t>
            </a:r>
            <a:r>
              <a:rPr lang="en-US" baseline="0" dirty="0" smtClean="0"/>
              <a:t> simple</a:t>
            </a:r>
            <a:r>
              <a:rPr lang="en-US" dirty="0" smtClean="0"/>
              <a:t> example for a</a:t>
            </a:r>
            <a:r>
              <a:rPr lang="en-US" baseline="0" dirty="0" smtClean="0"/>
              <a:t> ZFIN G2P association made at the level of an intrinsic genotype, which is c</a:t>
            </a:r>
            <a:r>
              <a:rPr lang="en-US" sz="1200" dirty="0" smtClean="0"/>
              <a:t>omprised of homozygous mutations in two genes (ndr2 and </a:t>
            </a:r>
            <a:r>
              <a:rPr lang="en-US" sz="1200" dirty="0" err="1" smtClean="0"/>
              <a:t>shha</a:t>
            </a:r>
            <a:r>
              <a:rPr lang="en-US" sz="1200" dirty="0" smtClean="0"/>
              <a:t>), qualified by both environment and developmental stage information.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Explore the source data starting</a:t>
            </a:r>
            <a:r>
              <a:rPr lang="en-US" sz="1200" i="1" baseline="0" dirty="0" smtClean="0"/>
              <a:t> with the URL here: http://zfin.org/ZDB-FISH-150901-14833 – to get a sense for how source G2P data from ZFIN is represented using the DIPper model shown above.</a:t>
            </a:r>
            <a:endParaRPr lang="en-US" sz="1200" i="1"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Goal of the formal syntax is to specify unambiguously all nuances and features of </a:t>
            </a:r>
            <a:r>
              <a:rPr lang="en-US" baseline="0" dirty="0" err="1" smtClean="0"/>
              <a:t>rdf</a:t>
            </a:r>
            <a:r>
              <a:rPr lang="en-US" baseline="0" dirty="0" smtClean="0"/>
              <a:t> and owl languages (needed to produce GENO-compliant </a:t>
            </a:r>
            <a:r>
              <a:rPr lang="en-US" baseline="0" dirty="0" err="1" smtClean="0"/>
              <a:t>ttl</a:t>
            </a:r>
            <a:r>
              <a:rPr lang="en-US" baseline="0" dirty="0" smtClean="0"/>
              <a:t> through the DIPper pipeline) (needed to define python code that produces consistently structured </a:t>
            </a:r>
            <a:r>
              <a:rPr lang="en-US" baseline="0" dirty="0" err="1" smtClean="0"/>
              <a:t>ttl</a:t>
            </a:r>
            <a:r>
              <a:rPr lang="en-US" baseline="0" dirty="0" smtClean="0"/>
              <a:t> data through the DIPper pipeline) (needed </a:t>
            </a:r>
            <a:r>
              <a:rPr lang="en-US" dirty="0" smtClean="0"/>
              <a:t>to completely specify our data models).  A key describing the syntax and notation is on an</a:t>
            </a:r>
            <a:r>
              <a:rPr lang="en-US" baseline="0" dirty="0" smtClean="0"/>
              <a:t> upcoming </a:t>
            </a:r>
            <a:r>
              <a:rPr lang="en-US" dirty="0" smtClean="0"/>
              <a:t>slide.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Evidence/provenance metadata omitted from this example.</a:t>
            </a: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20</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is another example of a ZFIN</a:t>
            </a:r>
            <a:r>
              <a:rPr lang="en-US" baseline="0" dirty="0" smtClean="0"/>
              <a:t> </a:t>
            </a:r>
            <a:r>
              <a:rPr lang="en-US" dirty="0" smtClean="0"/>
              <a:t>genotype-phenotype association for an effective genotype comprised of</a:t>
            </a:r>
            <a:r>
              <a:rPr lang="en-US" baseline="0" dirty="0" smtClean="0"/>
              <a:t> </a:t>
            </a:r>
            <a:r>
              <a:rPr lang="en-US" dirty="0" smtClean="0"/>
              <a:t>an intrinsic genotype component containing an </a:t>
            </a:r>
            <a:r>
              <a:rPr lang="en-US" dirty="0" err="1" smtClean="0"/>
              <a:t>unlocated</a:t>
            </a:r>
            <a:r>
              <a:rPr lang="en-US" dirty="0" smtClean="0"/>
              <a:t> transgenic insertion (i114Tg) which drives GFP expression from the promoter of the </a:t>
            </a:r>
            <a:r>
              <a:rPr lang="en-US" dirty="0" err="1" smtClean="0"/>
              <a:t>mpx</a:t>
            </a:r>
            <a:r>
              <a:rPr lang="en-US" dirty="0" smtClean="0"/>
              <a:t> gene, and an extrinsic genotype component that contains two reagent-targeted genes (c3b.1 and c3b.2) targeted by the same morpholino (MO3-zic2a)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Note that When there is only one altered locus</a:t>
            </a:r>
            <a:r>
              <a:rPr lang="en-US" baseline="0" dirty="0" smtClean="0"/>
              <a:t> in the intrinsic genotype, the genomic variation complement (GVC) and variant single locus complement (VSCL) are the same.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Explore the source data starting</a:t>
            </a:r>
            <a:r>
              <a:rPr lang="en-US" sz="1200" i="1" baseline="0" dirty="0" smtClean="0"/>
              <a:t> with the URL here: http://zfin.org/ZDB-FISH-150901-20257 –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21</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22</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23</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With the advent of molecular biology techniques for target genes using reagents such as morpholinos,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4</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Intrinsic genotypes specify</a:t>
            </a:r>
            <a:r>
              <a:rPr lang="en-US" baseline="0" dirty="0" smtClean="0"/>
              <a:t> genomic changes across an </a:t>
            </a:r>
            <a:r>
              <a:rPr lang="en-US" b="1" dirty="0" smtClean="0"/>
              <a:t>entire genome</a:t>
            </a:r>
            <a:r>
              <a:rPr lang="en-US" dirty="0" smtClean="0"/>
              <a:t> </a:t>
            </a:r>
            <a:r>
              <a:rPr lang="en-US" b="1" dirty="0" smtClean="0"/>
              <a:t>sequence</a:t>
            </a:r>
            <a:r>
              <a:rPr lang="en-US" dirty="0" smtClean="0"/>
              <a:t> - in terms of its variation from some reference genome.  The core of GENO is a partonomy that </a:t>
            </a:r>
            <a:r>
              <a:rPr lang="en-US" baseline="0" dirty="0" smtClean="0"/>
              <a:t>“decomposes” a </a:t>
            </a:r>
            <a:r>
              <a:rPr lang="en-US" baseline="0" dirty="0" smtClean="0"/>
              <a:t>complete intrinsic genotype </a:t>
            </a:r>
            <a:r>
              <a:rPr lang="en-US" dirty="0" smtClean="0"/>
              <a:t>into its smaller components. </a:t>
            </a:r>
          </a:p>
          <a:p>
            <a:pPr defTabSz="931774">
              <a:defRPr/>
            </a:pPr>
            <a:endParaRPr lang="en-US" dirty="0" smtClean="0"/>
          </a:p>
          <a:p>
            <a:pPr defTabSz="931774">
              <a:defRPr/>
            </a:pPr>
            <a:r>
              <a:rPr lang="en-US" baseline="0" dirty="0" smtClean="0"/>
              <a:t>This figure shows </a:t>
            </a:r>
            <a:r>
              <a:rPr lang="en-US" baseline="0" dirty="0" smtClean="0"/>
              <a:t>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classes are shown </a:t>
            </a:r>
            <a:r>
              <a:rPr lang="en-US" baseline="0" dirty="0" smtClean="0"/>
              <a:t>in blue along with a schematic of the genomic sequence they specify, and the part_of relations between them. Relations are shown in italics, and an example instance of each class 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a:t>
            </a:r>
            <a:r>
              <a:rPr lang="en-US" baseline="0" dirty="0" smtClean="0"/>
              <a:t>complement (shown here only </a:t>
            </a:r>
            <a:r>
              <a:rPr lang="en-US" baseline="0" dirty="0" smtClean="0"/>
              <a:t>for the </a:t>
            </a:r>
            <a:r>
              <a:rPr lang="en-US" baseline="0" dirty="0" smtClean="0"/>
              <a:t>fgf8a variant, but the </a:t>
            </a:r>
            <a:r>
              <a:rPr lang="en-US" baseline="0" dirty="0" err="1" smtClean="0"/>
              <a:t>apc</a:t>
            </a:r>
            <a:r>
              <a:rPr lang="en-US" baseline="0" dirty="0" smtClean="0"/>
              <a:t> variant would be similarly decomposed).  </a:t>
            </a:r>
            <a:r>
              <a:rPr lang="en-US" baseline="0" dirty="0" smtClean="0"/>
              <a:t>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a:t>
            </a:r>
            <a:r>
              <a:rPr lang="en-US" dirty="0" smtClean="0"/>
              <a:t>examples </a:t>
            </a:r>
            <a:r>
              <a:rPr lang="en-US" dirty="0" smtClean="0"/>
              <a:t>for each level in the genotype partonomy</a:t>
            </a:r>
            <a:r>
              <a:rPr lang="en-US" dirty="0" smtClean="0"/>
              <a:t>.</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As before, </a:t>
            </a:r>
            <a:r>
              <a:rPr lang="en-US" sz="1200" dirty="0" smtClean="0"/>
              <a:t>we</a:t>
            </a:r>
            <a:r>
              <a:rPr lang="en-US" sz="1200" baseline="0" dirty="0" smtClean="0"/>
              <a:t> show only the breakdown of</a:t>
            </a:r>
            <a:r>
              <a:rPr lang="en-US" sz="1200" dirty="0" smtClean="0"/>
              <a:t> variation for only</a:t>
            </a:r>
            <a:r>
              <a:rPr lang="en-US" sz="1200" baseline="0" dirty="0" smtClean="0"/>
              <a:t> one</a:t>
            </a:r>
            <a:r>
              <a:rPr lang="en-US" sz="1200" dirty="0" smtClean="0"/>
              <a:t> of the two affected genes (fgf8a)</a:t>
            </a:r>
            <a:r>
              <a:rPr lang="en-US" sz="1200" baseline="0" dirty="0" smtClean="0"/>
              <a:t>, but variation at the </a:t>
            </a:r>
            <a:r>
              <a:rPr lang="en-US" sz="1200" baseline="0" dirty="0" err="1" smtClean="0"/>
              <a:t>shha</a:t>
            </a:r>
            <a:r>
              <a:rPr lang="en-US" sz="1200" baseline="0" dirty="0" smtClean="0"/>
              <a:t> locus would be similarly modeled.</a:t>
            </a:r>
            <a:endParaRPr lang="en-US" dirty="0" smtClean="0"/>
          </a:p>
          <a:p>
            <a:endParaRPr lang="en-US"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lang="en-US" dirty="0" smtClean="0"/>
              <a:t>For example, </a:t>
            </a:r>
            <a:r>
              <a:rPr lang="en-US" dirty="0" err="1" smtClean="0"/>
              <a:t>Flybase</a:t>
            </a:r>
            <a:r>
              <a:rPr lang="en-US" dirty="0" smtClean="0"/>
              <a:t> treats genotypes merely as ‘bags of alleles’ – forgoing explicit representation of each level above.  </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7</a:t>
            </a:fld>
            <a:endParaRPr lang="en-US"/>
          </a:p>
        </p:txBody>
      </p:sp>
    </p:spTree>
    <p:extLst>
      <p:ext uri="{BB962C8B-B14F-4D97-AF65-F5344CB8AC3E}">
        <p14:creationId xmlns:p14="http://schemas.microsoft.com/office/powerpoint/2010/main" val="56445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Phenotype propagation supports ability to retrieve and compare phenotype associations at different levels of the model, across sources</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9/18/2016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9/18/2016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9/18/2016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9/18/2016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obofoundry.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zfin.org/ZDB-FISH-150901-1483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zfin.org/ZDB-FISH-150901-2025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1967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err="1" smtClean="0">
                <a:solidFill>
                  <a:schemeClr val="tx1">
                    <a:lumMod val="50000"/>
                    <a:lumOff val="50000"/>
                  </a:schemeClr>
                </a:solidFill>
                <a:latin typeface="Times New Roman" panose="02020603050405020304" pitchFamily="18" charset="0"/>
                <a:cs typeface="Times New Roman" panose="02020603050405020304" pitchFamily="18" charset="0"/>
              </a:rPr>
              <a:t>shha</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28954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gets complicated when genotypes to which phenotypes get annotated affect multiple genes</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ti282a/ti282a</a:t>
            </a:r>
            <a:r>
              <a:rPr lang="en-US" sz="1600" i="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230368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430495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81523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069159" y="460947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4353374"/>
            <a:ext cx="995530" cy="694992"/>
          </a:xfrm>
          <a:prstGeom prst="rect">
            <a:avLst/>
          </a:prstGeom>
        </p:spPr>
      </p:pic>
      <p:cxnSp>
        <p:nvCxnSpPr>
          <p:cNvPr id="29" name="Straight Arrow Connector 28"/>
          <p:cNvCxnSpPr/>
          <p:nvPr/>
        </p:nvCxnSpPr>
        <p:spPr>
          <a:xfrm>
            <a:off x="2707213" y="479785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59532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86143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309762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39843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40113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310090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85256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528022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90238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9795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360013"/>
            <a:ext cx="2122863" cy="1887696"/>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31519" y="2061565"/>
            <a:ext cx="1578281" cy="584775"/>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472462" y="431258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41152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G2P Association Design Patterns in GENO</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rushm\AppData\Roaming\PixelMetrics\CaptureWiz\Temp\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62" y="328490"/>
            <a:ext cx="7467638" cy="62094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259080" y="1188720"/>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002776"/>
                </a:solidFill>
              </a:rPr>
              <a:t>Intrinsic and Extrinsic Genotype Partonomies</a:t>
            </a:r>
            <a:endParaRPr lang="en-US" sz="4000" dirty="0">
              <a:solidFill>
                <a:srgbClr val="002776"/>
              </a:solidFill>
            </a:endParaRPr>
          </a:p>
        </p:txBody>
      </p:sp>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brushm\AppData\Roaming\PixelMetrics\CaptureWiz\Tem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10" y="1263502"/>
            <a:ext cx="65817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lstStyle/>
          <a:p>
            <a:r>
              <a:rPr lang="en-US" dirty="0" smtClean="0">
                <a:solidFill>
                  <a:srgbClr val="002776"/>
                </a:solidFill>
              </a:rPr>
              <a:t>Transgenes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Users\brushm\AppData\Roaming\PixelMetrics\CaptureWiz\Tem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45" y="1500321"/>
            <a:ext cx="8153400" cy="482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1143000"/>
          </a:xfrm>
        </p:spPr>
        <p:txBody>
          <a:bodyPr/>
          <a:lstStyle/>
          <a:p>
            <a:r>
              <a:rPr lang="en-US" dirty="0" smtClean="0">
                <a:solidFill>
                  <a:srgbClr val="002776"/>
                </a:solidFill>
              </a:rPr>
              <a:t>Reified Associations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C:\Users\brushm\AppData\Roaming\PixelMetrics\CaptureWiz\Temp\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 y="1712006"/>
            <a:ext cx="8229600" cy="331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776"/>
                </a:solidFill>
              </a:rPr>
              <a:t>Association ‘Qualifiers’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2" name="Picture 6" descr="C:\Users\brushm\AppData\Roaming\PixelMetrics\CaptureWiz\Temp\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50" y="1600200"/>
            <a:ext cx="5864449" cy="48055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27033" y="1940202"/>
            <a:ext cx="2691571" cy="646331"/>
          </a:xfrm>
          <a:prstGeom prst="rect">
            <a:avLst/>
          </a:prstGeom>
        </p:spPr>
        <p:txBody>
          <a:bodyPr wrap="none">
            <a:spAutoFit/>
          </a:bodyPr>
          <a:lstStyle/>
          <a:p>
            <a:pPr algn="ctr"/>
            <a:r>
              <a:rPr lang="en-US" sz="3600" dirty="0" smtClean="0">
                <a:solidFill>
                  <a:srgbClr val="002776"/>
                </a:solidFill>
              </a:rPr>
              <a:t>Environment </a:t>
            </a:r>
            <a:endParaRPr lang="en-US" sz="3600" dirty="0"/>
          </a:p>
        </p:txBody>
      </p:sp>
      <p:sp>
        <p:nvSpPr>
          <p:cNvPr id="12" name="Rectangle 11"/>
          <p:cNvSpPr/>
          <p:nvPr/>
        </p:nvSpPr>
        <p:spPr>
          <a:xfrm>
            <a:off x="5581366" y="1841604"/>
            <a:ext cx="3030959" cy="1200329"/>
          </a:xfrm>
          <a:prstGeom prst="rect">
            <a:avLst/>
          </a:prstGeom>
        </p:spPr>
        <p:txBody>
          <a:bodyPr wrap="none">
            <a:spAutoFit/>
          </a:bodyPr>
          <a:lstStyle/>
          <a:p>
            <a:pPr algn="ctr"/>
            <a:r>
              <a:rPr lang="en-US" sz="3600" dirty="0" smtClean="0">
                <a:solidFill>
                  <a:srgbClr val="002776"/>
                </a:solidFill>
              </a:rPr>
              <a:t>Developmental</a:t>
            </a:r>
          </a:p>
          <a:p>
            <a:pPr algn="ctr"/>
            <a:r>
              <a:rPr lang="en-US" sz="3600" dirty="0" smtClean="0">
                <a:solidFill>
                  <a:srgbClr val="002776"/>
                </a:solidFill>
              </a:rPr>
              <a:t>Stage</a:t>
            </a:r>
            <a:endParaRPr lang="en-US" sz="3600" dirty="0"/>
          </a:p>
        </p:txBody>
      </p:sp>
    </p:spTree>
    <p:extLst>
      <p:ext uri="{BB962C8B-B14F-4D97-AF65-F5344CB8AC3E}">
        <p14:creationId xmlns:p14="http://schemas.microsoft.com/office/powerpoint/2010/main" val="3434592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19199"/>
            <a:ext cx="6324600" cy="5358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002776"/>
                </a:solidFill>
                <a:latin typeface="Times New Roman" panose="02020603050405020304" pitchFamily="18" charset="0"/>
                <a:cs typeface="Times New Roman" panose="02020603050405020304" pitchFamily="18" charset="0"/>
              </a:rPr>
              <a:t>Workflow for and Documentation Ingesting GENO-Compliant Models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981200"/>
            <a:ext cx="8001000" cy="4724400"/>
          </a:xfrm>
        </p:spPr>
        <p:txBody>
          <a:bodyPr>
            <a:normAutofit fontScale="77500" lnSpcReduction="20000"/>
          </a:bodyPr>
          <a:lstStyle/>
          <a:p>
            <a:pPr marL="623888" indent="-395288">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Source data explored and modeled</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Data mapped to existing GENO patterns where possible</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Existing patterns refine,</a:t>
            </a:r>
            <a:r>
              <a:rPr lang="en-US" dirty="0" smtClean="0">
                <a:latin typeface="Times New Roman" panose="02020603050405020304" pitchFamily="18" charset="0"/>
                <a:cs typeface="Times New Roman" panose="02020603050405020304" pitchFamily="18" charset="0"/>
              </a:rPr>
              <a:t> n</a:t>
            </a:r>
            <a:r>
              <a:rPr lang="en-US" baseline="0" dirty="0" smtClean="0">
                <a:latin typeface="Times New Roman" panose="02020603050405020304" pitchFamily="18" charset="0"/>
                <a:cs typeface="Times New Roman" panose="02020603050405020304" pitchFamily="18" charset="0"/>
              </a:rPr>
              <a:t>ew patterns</a:t>
            </a:r>
            <a:r>
              <a:rPr lang="en-US" dirty="0" smtClean="0">
                <a:latin typeface="Times New Roman" panose="02020603050405020304" pitchFamily="18" charset="0"/>
                <a:cs typeface="Times New Roman" panose="02020603050405020304" pitchFamily="18" charset="0"/>
              </a:rPr>
              <a:t> defined</a:t>
            </a:r>
            <a:endParaRPr lang="en-US" baseline="0" dirty="0" smtClean="0">
              <a:latin typeface="Times New Roman" panose="02020603050405020304" pitchFamily="18" charset="0"/>
              <a:cs typeface="Times New Roman" panose="02020603050405020304" pitchFamily="18" charset="0"/>
            </a:endParaRP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implemented in </a:t>
            </a:r>
            <a:r>
              <a:rPr lang="en-US" dirty="0" err="1" smtClean="0">
                <a:latin typeface="Times New Roman" panose="02020603050405020304" pitchFamily="18" charset="0"/>
                <a:cs typeface="Times New Roman" panose="02020603050405020304" pitchFamily="18" charset="0"/>
              </a:rPr>
              <a:t>DIPper</a:t>
            </a:r>
            <a:r>
              <a:rPr lang="en-US" dirty="0" smtClean="0">
                <a:latin typeface="Times New Roman" panose="02020603050405020304" pitchFamily="18" charset="0"/>
                <a:cs typeface="Times New Roman" panose="02020603050405020304" pitchFamily="18" charset="0"/>
              </a:rPr>
              <a:t> code</a:t>
            </a:r>
            <a:endParaRPr lang="en-US" baseline="0" dirty="0" smtClean="0">
              <a:latin typeface="Times New Roman" panose="02020603050405020304" pitchFamily="18" charset="0"/>
              <a:cs typeface="Times New Roman" panose="02020603050405020304" pitchFamily="18" charset="0"/>
            </a:endParaRPr>
          </a:p>
          <a:p>
            <a:pPr marL="623888" indent="-395288">
              <a:lnSpc>
                <a:spcPct val="120000"/>
              </a:lnSpc>
              <a:spcBef>
                <a:spcPts val="1800"/>
              </a:spcBef>
              <a:buSzPct val="95000"/>
              <a:buFont typeface="+mj-lt"/>
              <a:buAutoNum type="arabicPeriod"/>
            </a:pPr>
            <a:r>
              <a:rPr lang="en-US" baseline="0" dirty="0" err="1" smtClean="0">
                <a:latin typeface="Times New Roman" panose="02020603050405020304" pitchFamily="18" charset="0"/>
                <a:cs typeface="Times New Roman" panose="02020603050405020304" pitchFamily="18" charset="0"/>
              </a:rPr>
              <a:t>DIPper</a:t>
            </a:r>
            <a:r>
              <a:rPr lang="en-US" baseline="0" dirty="0" smtClean="0">
                <a:latin typeface="Times New Roman" panose="02020603050405020304" pitchFamily="18" charset="0"/>
                <a:cs typeface="Times New Roman" panose="02020603050405020304" pitchFamily="18" charset="0"/>
              </a:rPr>
              <a:t> executed to transform source data according to the model</a:t>
            </a: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QA and evaluation </a:t>
            </a:r>
            <a:r>
              <a:rPr lang="en-US" baseline="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baseline="0" dirty="0" smtClean="0">
                <a:latin typeface="Times New Roman" panose="02020603050405020304" pitchFamily="18" charset="0"/>
                <a:cs typeface="Times New Roman" panose="02020603050405020304" pitchFamily="18" charset="0"/>
              </a:rPr>
              <a:t> iterative model refinement</a:t>
            </a:r>
          </a:p>
          <a:p>
            <a:pPr marL="623888" indent="-395288">
              <a:lnSpc>
                <a:spcPct val="120000"/>
              </a:lnSpc>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Ingest of subsequent sources often required update of models for existing</a:t>
            </a:r>
            <a:r>
              <a:rPr lang="en-US" dirty="0" smtClean="0">
                <a:latin typeface="Times New Roman" panose="02020603050405020304" pitchFamily="18" charset="0"/>
                <a:cs typeface="Times New Roman" panose="02020603050405020304" pitchFamily="18" charset="0"/>
              </a:rPr>
              <a:t> sources</a:t>
            </a:r>
            <a:endParaRPr lang="en-US" baseline="0" dirty="0" smtClean="0">
              <a:latin typeface="Times New Roman" panose="02020603050405020304" pitchFamily="18" charset="0"/>
              <a:cs typeface="Times New Roman" panose="02020603050405020304" pitchFamily="18" charset="0"/>
            </a:endParaRPr>
          </a:p>
          <a:p>
            <a:pPr marL="185738" indent="0">
              <a:spcBef>
                <a:spcPts val="600"/>
              </a:spcBef>
              <a:buNone/>
            </a:pPr>
            <a:endParaRPr lang="en-US" sz="2800" baseline="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46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30630"/>
            <a:ext cx="8305800" cy="5562600"/>
          </a:xfrm>
        </p:spPr>
        <p:txBody>
          <a:bodyPr>
            <a:noAutofit/>
          </a:bodyPr>
          <a:lstStyle/>
          <a:p>
            <a:pPr marL="0" indent="0">
              <a:spcBef>
                <a:spcPts val="800"/>
              </a:spcBef>
              <a:buNone/>
            </a:pPr>
            <a:r>
              <a:rPr lang="en-US" sz="2400" b="1" dirty="0" smtClean="0">
                <a:latin typeface="Times New Roman" panose="02020603050405020304" pitchFamily="18" charset="0"/>
                <a:cs typeface="Times New Roman" panose="02020603050405020304" pitchFamily="18" charset="0"/>
              </a:rPr>
              <a:t>Coverage</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Genotypes and their component elements of genetic variation           (across human and model organism G2P databases)</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Additional terms needed to describe these elements and represent     G2P associations (e.g. environmental </a:t>
            </a:r>
            <a:r>
              <a:rPr lang="en-US" sz="2000" dirty="0">
                <a:latin typeface="Times New Roman" panose="02020603050405020304" pitchFamily="18" charset="0"/>
                <a:cs typeface="Times New Roman" panose="02020603050405020304" pitchFamily="18" charset="0"/>
              </a:rPr>
              <a:t>context, </a:t>
            </a:r>
            <a:r>
              <a:rPr lang="en-US" sz="2000" dirty="0" smtClean="0">
                <a:latin typeface="Times New Roman" panose="02020603050405020304" pitchFamily="18" charset="0"/>
                <a:cs typeface="Times New Roman" panose="02020603050405020304" pitchFamily="18" charset="0"/>
              </a:rPr>
              <a:t>evidence/provenance)</a:t>
            </a:r>
            <a:endParaRPr lang="en-US" sz="2000" dirty="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Goal</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Support integration and analysis of G2P data under a unified semantic framework</a:t>
            </a:r>
            <a:endParaRPr lang="en-US" sz="1600" dirty="0" smtClean="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Development</a:t>
            </a:r>
            <a:endParaRPr lang="en-US" sz="2400" dirty="0" smtClean="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Openly developed on </a:t>
            </a:r>
            <a:r>
              <a:rPr lang="en-US" sz="2000" dirty="0" err="1" smtClean="0">
                <a:latin typeface="Times New Roman" panose="02020603050405020304" pitchFamily="18" charset="0"/>
                <a:cs typeface="Times New Roman" panose="02020603050405020304" pitchFamily="18" charset="0"/>
              </a:rPr>
              <a:t>Github</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hlinkClick r:id="rId3"/>
              </a:rPr>
              <a:t>link</a:t>
            </a:r>
            <a:r>
              <a:rPr lang="en-US" sz="2000" dirty="0" smtClean="0">
                <a:latin typeface="Times New Roman" panose="02020603050405020304" pitchFamily="18" charset="0"/>
                <a:cs typeface="Times New Roman" panose="02020603050405020304" pitchFamily="18" charset="0"/>
              </a:rPr>
              <a:t>) under Monarch Initiative organization</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Aligned with </a:t>
            </a:r>
            <a:r>
              <a:rPr lang="en-US" sz="2000" dirty="0" smtClean="0">
                <a:latin typeface="Times New Roman" panose="02020603050405020304" pitchFamily="18" charset="0"/>
                <a:cs typeface="Times New Roman" panose="02020603050405020304" pitchFamily="18" charset="0"/>
                <a:hlinkClick r:id="rId4"/>
              </a:rPr>
              <a:t>OBO Foundry</a:t>
            </a:r>
            <a:r>
              <a:rPr lang="en-US" sz="2000" dirty="0" smtClean="0">
                <a:latin typeface="Times New Roman" panose="02020603050405020304" pitchFamily="18" charset="0"/>
                <a:cs typeface="Times New Roman" panose="02020603050405020304" pitchFamily="18" charset="0"/>
              </a:rPr>
              <a:t> principles, under BFO framework</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Reuses terms from existing models  (</a:t>
            </a:r>
            <a:r>
              <a:rPr lang="en-US" sz="1800" dirty="0" smtClean="0">
                <a:latin typeface="Times New Roman" panose="02020603050405020304" pitchFamily="18" charset="0"/>
                <a:cs typeface="Times New Roman" panose="02020603050405020304" pitchFamily="18" charset="0"/>
              </a:rPr>
              <a:t>SO, FALDO, OBAN, IAO, GO, OBI, SEPIO)</a:t>
            </a:r>
            <a:endParaRPr lang="en-US" sz="1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Development thus far driven primarily by Monarch data and use cases</a:t>
            </a:r>
          </a:p>
          <a:p>
            <a:pPr>
              <a:buFont typeface="Wingdings" panose="05000000000000000000" pitchFamily="2" charset="2"/>
              <a:buChar char="§"/>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brushm\AppData\Roaming\PixelMetrics\CaptureWiz\Temp\18.png"/>
          <p:cNvPicPr>
            <a:picLocks noChangeAspect="1" noChangeArrowheads="1"/>
          </p:cNvPicPr>
          <p:nvPr/>
        </p:nvPicPr>
        <p:blipFill rotWithShape="1">
          <a:blip r:embed="rId3">
            <a:extLst>
              <a:ext uri="{28A0092B-C50C-407E-A947-70E740481C1C}">
                <a14:useLocalDpi xmlns:a14="http://schemas.microsoft.com/office/drawing/2010/main" val="0"/>
              </a:ext>
            </a:extLst>
          </a:blip>
          <a:srcRect b="2510"/>
          <a:stretch/>
        </p:blipFill>
        <p:spPr bwMode="auto">
          <a:xfrm>
            <a:off x="164642" y="495826"/>
            <a:ext cx="8217358" cy="636217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29540" y="38626"/>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5" name="TextBox 4"/>
          <p:cNvSpPr txBox="1"/>
          <p:nvPr/>
        </p:nvSpPr>
        <p:spPr>
          <a:xfrm>
            <a:off x="6420747" y="1600200"/>
            <a:ext cx="2723253" cy="2062103"/>
          </a:xfrm>
          <a:prstGeom prst="rect">
            <a:avLst/>
          </a:prstGeom>
          <a:noFill/>
        </p:spPr>
        <p:txBody>
          <a:bodyPr wrap="square" rtlCol="0">
            <a:spAutoFit/>
          </a:bodyPr>
          <a:lstStyle/>
          <a:p>
            <a:pPr algn="ctr"/>
            <a:r>
              <a:rPr lang="en-US" b="1" dirty="0" smtClean="0">
                <a:solidFill>
                  <a:srgbClr val="002060"/>
                </a:solidFill>
                <a:latin typeface="Times New Roman" panose="02020603050405020304" pitchFamily="18" charset="0"/>
                <a:cs typeface="Times New Roman" panose="02020603050405020304" pitchFamily="18" charset="0"/>
              </a:rPr>
              <a:t>ZFIN Example 1:</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zfin.org/ZDB-FISH-150901-14833</a:t>
            </a:r>
            <a:endParaRPr lang="en-US" sz="1200" dirty="0" smtClean="0">
              <a:latin typeface="Times New Roman" panose="02020603050405020304" pitchFamily="18" charset="0"/>
              <a:cs typeface="Times New Roman" panose="02020603050405020304" pitchFamily="18" charset="0"/>
            </a:endParaRPr>
          </a:p>
          <a:p>
            <a:pPr algn="ctr"/>
            <a:r>
              <a:rPr lang="en-US" sz="1400" dirty="0" smtClean="0">
                <a:latin typeface="Times New Roman" panose="02020603050405020304" pitchFamily="18" charset="0"/>
                <a:cs typeface="Times New Roman" panose="02020603050405020304" pitchFamily="18" charset="0"/>
              </a:rPr>
              <a:t>A </a:t>
            </a:r>
            <a:r>
              <a:rPr lang="en-US" sz="1400" dirty="0">
                <a:latin typeface="Times New Roman" panose="02020603050405020304" pitchFamily="18" charset="0"/>
                <a:cs typeface="Times New Roman" panose="02020603050405020304" pitchFamily="18" charset="0"/>
              </a:rPr>
              <a:t>genotype-phenotype association for an </a:t>
            </a:r>
            <a:r>
              <a:rPr lang="en-US" sz="1400" b="1" dirty="0">
                <a:latin typeface="Times New Roman" panose="02020603050405020304" pitchFamily="18" charset="0"/>
                <a:cs typeface="Times New Roman" panose="02020603050405020304" pitchFamily="18" charset="0"/>
              </a:rPr>
              <a:t>intrinsic</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genotype</a:t>
            </a:r>
            <a:r>
              <a:rPr lang="en-US" sz="1400" dirty="0">
                <a:latin typeface="Times New Roman" panose="02020603050405020304" pitchFamily="18" charset="0"/>
                <a:cs typeface="Times New Roman" panose="02020603050405020304" pitchFamily="18" charset="0"/>
              </a:rPr>
              <a:t> comprised of homozygous mutations in two genes (ndr2 and </a:t>
            </a:r>
            <a:r>
              <a:rPr lang="en-US" sz="1400" dirty="0" err="1">
                <a:latin typeface="Times New Roman" panose="02020603050405020304" pitchFamily="18" charset="0"/>
                <a:cs typeface="Times New Roman" panose="02020603050405020304" pitchFamily="18" charset="0"/>
              </a:rPr>
              <a:t>shha</a:t>
            </a:r>
            <a:r>
              <a:rPr lang="en-US" sz="1400" dirty="0" smtClean="0">
                <a:latin typeface="Times New Roman" panose="02020603050405020304" pitchFamily="18" charset="0"/>
                <a:cs typeface="Times New Roman" panose="02020603050405020304" pitchFamily="18" charset="0"/>
              </a:rPr>
              <a:t>), qualified </a:t>
            </a:r>
            <a:r>
              <a:rPr lang="en-US" sz="1400" dirty="0">
                <a:latin typeface="Times New Roman" panose="02020603050405020304" pitchFamily="18" charset="0"/>
                <a:cs typeface="Times New Roman" panose="02020603050405020304" pitchFamily="18" charset="0"/>
              </a:rPr>
              <a:t>by both environment and developmental stage information</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6109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brushm\AppData\Roaming\PixelMetrics\CaptureWiz\Temp\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6" y="877396"/>
            <a:ext cx="8931508" cy="5413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72369" y="1246645"/>
            <a:ext cx="2860364" cy="2554545"/>
          </a:xfrm>
          <a:prstGeom prst="rect">
            <a:avLst/>
          </a:prstGeom>
          <a:noFill/>
        </p:spPr>
        <p:txBody>
          <a:bodyPr wrap="square" rtlCol="0">
            <a:spAutoFit/>
          </a:bodyPr>
          <a:lstStyle/>
          <a:p>
            <a:pPr algn="ctr"/>
            <a:r>
              <a:rPr lang="en-US" sz="1600" b="1" dirty="0" smtClean="0">
                <a:solidFill>
                  <a:srgbClr val="002060"/>
                </a:solidFill>
                <a:latin typeface="Times New Roman" panose="02020603050405020304" pitchFamily="18" charset="0"/>
                <a:cs typeface="Times New Roman" panose="02020603050405020304" pitchFamily="18" charset="0"/>
              </a:rPr>
              <a:t>ZFIN Example 2:</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zfin.org/ZDB-FISH-150901-20257</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 </a:t>
            </a:r>
            <a:r>
              <a:rPr lang="en-US" sz="1200" dirty="0">
                <a:latin typeface="Times New Roman" panose="02020603050405020304" pitchFamily="18" charset="0"/>
                <a:cs typeface="Times New Roman" panose="02020603050405020304" pitchFamily="18" charset="0"/>
              </a:rPr>
              <a:t>genotype-phenotype association for an </a:t>
            </a:r>
            <a:r>
              <a:rPr lang="en-US" sz="1200" b="1" dirty="0">
                <a:latin typeface="Times New Roman" panose="02020603050405020304" pitchFamily="18" charset="0"/>
                <a:cs typeface="Times New Roman" panose="02020603050405020304" pitchFamily="18" charset="0"/>
              </a:rPr>
              <a:t>effective genotype </a:t>
            </a:r>
            <a:r>
              <a:rPr lang="en-US" sz="1200" dirty="0">
                <a:latin typeface="Times New Roman" panose="02020603050405020304" pitchFamily="18" charset="0"/>
                <a:cs typeface="Times New Roman" panose="02020603050405020304" pitchFamily="18" charset="0"/>
              </a:rPr>
              <a:t>comprised </a:t>
            </a:r>
            <a:r>
              <a:rPr lang="en-US" sz="1200" dirty="0" smtClean="0">
                <a:latin typeface="Times New Roman" panose="02020603050405020304" pitchFamily="18" charset="0"/>
                <a:cs typeface="Times New Roman" panose="02020603050405020304" pitchFamily="18" charset="0"/>
              </a:rPr>
              <a:t>of an    </a:t>
            </a:r>
            <a:r>
              <a:rPr lang="en-US" sz="1200" b="1" dirty="0" smtClean="0">
                <a:latin typeface="Times New Roman" panose="02020603050405020304" pitchFamily="18" charset="0"/>
                <a:cs typeface="Times New Roman" panose="02020603050405020304" pitchFamily="18" charset="0"/>
              </a:rPr>
              <a:t>intrinsic </a:t>
            </a:r>
            <a:r>
              <a:rPr lang="en-US" sz="1200" b="1" dirty="0">
                <a:latin typeface="Times New Roman" panose="02020603050405020304" pitchFamily="18" charset="0"/>
                <a:cs typeface="Times New Roman" panose="02020603050405020304" pitchFamily="18" charset="0"/>
              </a:rPr>
              <a:t>genotype </a:t>
            </a:r>
            <a:r>
              <a:rPr lang="en-US" sz="1200" dirty="0">
                <a:latin typeface="Times New Roman" panose="02020603050405020304" pitchFamily="18" charset="0"/>
                <a:cs typeface="Times New Roman" panose="02020603050405020304" pitchFamily="18" charset="0"/>
              </a:rPr>
              <a:t>component containing an </a:t>
            </a:r>
            <a:r>
              <a:rPr lang="en-US" sz="1200" dirty="0" err="1">
                <a:latin typeface="Times New Roman" panose="02020603050405020304" pitchFamily="18" charset="0"/>
                <a:cs typeface="Times New Roman" panose="02020603050405020304" pitchFamily="18" charset="0"/>
              </a:rPr>
              <a:t>unlocated</a:t>
            </a:r>
            <a:r>
              <a:rPr lang="en-US" sz="1200" dirty="0">
                <a:latin typeface="Times New Roman" panose="02020603050405020304" pitchFamily="18" charset="0"/>
                <a:cs typeface="Times New Roman" panose="02020603050405020304" pitchFamily="18" charset="0"/>
              </a:rPr>
              <a:t> transgenic insertion (i114Tg) which drives </a:t>
            </a:r>
            <a:r>
              <a:rPr lang="en-US" sz="1200" dirty="0" smtClean="0">
                <a:latin typeface="Times New Roman" panose="02020603050405020304" pitchFamily="18" charset="0"/>
                <a:cs typeface="Times New Roman" panose="02020603050405020304" pitchFamily="18" charset="0"/>
              </a:rPr>
              <a:t>GFP expression </a:t>
            </a:r>
            <a:r>
              <a:rPr lang="en-US" sz="1200" dirty="0">
                <a:latin typeface="Times New Roman" panose="02020603050405020304" pitchFamily="18" charset="0"/>
                <a:cs typeface="Times New Roman" panose="02020603050405020304" pitchFamily="18" charset="0"/>
              </a:rPr>
              <a:t>from the </a:t>
            </a:r>
            <a:r>
              <a:rPr lang="en-US" sz="1200" dirty="0" smtClean="0">
                <a:latin typeface="Times New Roman" panose="02020603050405020304" pitchFamily="18" charset="0"/>
                <a:cs typeface="Times New Roman" panose="02020603050405020304" pitchFamily="18" charset="0"/>
              </a:rPr>
              <a:t>promoter </a:t>
            </a:r>
            <a:r>
              <a:rPr lang="en-US" sz="1200" dirty="0">
                <a:latin typeface="Times New Roman" panose="02020603050405020304" pitchFamily="18" charset="0"/>
                <a:cs typeface="Times New Roman" panose="02020603050405020304" pitchFamily="18" charset="0"/>
              </a:rPr>
              <a:t>of the </a:t>
            </a:r>
            <a:r>
              <a:rPr lang="en-US" sz="1200" dirty="0" err="1">
                <a:latin typeface="Times New Roman" panose="02020603050405020304" pitchFamily="18" charset="0"/>
                <a:cs typeface="Times New Roman" panose="02020603050405020304" pitchFamily="18" charset="0"/>
              </a:rPr>
              <a:t>mpx</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gene, and an </a:t>
            </a:r>
            <a:r>
              <a:rPr lang="en-US" sz="1200" b="1" dirty="0">
                <a:latin typeface="Times New Roman" panose="02020603050405020304" pitchFamily="18" charset="0"/>
                <a:cs typeface="Times New Roman" panose="02020603050405020304" pitchFamily="18" charset="0"/>
              </a:rPr>
              <a:t>extrinsic genotype </a:t>
            </a:r>
            <a:r>
              <a:rPr lang="en-US" sz="1200" dirty="0">
                <a:latin typeface="Times New Roman" panose="02020603050405020304" pitchFamily="18" charset="0"/>
                <a:cs typeface="Times New Roman" panose="02020603050405020304" pitchFamily="18" charset="0"/>
              </a:rPr>
              <a:t>component that contains two reagent-targeted genes </a:t>
            </a:r>
            <a:r>
              <a:rPr lang="en-US" sz="1200" dirty="0" smtClean="0">
                <a:latin typeface="Times New Roman" panose="02020603050405020304" pitchFamily="18" charset="0"/>
                <a:cs typeface="Times New Roman" panose="02020603050405020304" pitchFamily="18" charset="0"/>
              </a:rPr>
              <a:t>(c3b.1 </a:t>
            </a:r>
            <a:r>
              <a:rPr lang="en-US" sz="1200" dirty="0">
                <a:latin typeface="Times New Roman" panose="02020603050405020304" pitchFamily="18" charset="0"/>
                <a:cs typeface="Times New Roman" panose="02020603050405020304" pitchFamily="18" charset="0"/>
              </a:rPr>
              <a:t>and c3b.2) targeted by the same </a:t>
            </a:r>
            <a:r>
              <a:rPr lang="en-US" sz="1200" dirty="0" smtClean="0">
                <a:latin typeface="Times New Roman" panose="02020603050405020304" pitchFamily="18" charset="0"/>
                <a:cs typeface="Times New Roman" panose="02020603050405020304" pitchFamily="18" charset="0"/>
              </a:rPr>
              <a:t>morpholino </a:t>
            </a:r>
            <a:r>
              <a:rPr lang="en-US" sz="1200" dirty="0">
                <a:latin typeface="Times New Roman" panose="02020603050405020304" pitchFamily="18" charset="0"/>
                <a:cs typeface="Times New Roman" panose="02020603050405020304" pitchFamily="18" charset="0"/>
              </a:rPr>
              <a:t>(MO3-zic2a)</a:t>
            </a:r>
          </a:p>
          <a:p>
            <a:pPr algn="ct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2" name="Rectangle 1"/>
          <p:cNvSpPr/>
          <p:nvPr/>
        </p:nvSpPr>
        <p:spPr>
          <a:xfrm>
            <a:off x="7467600" y="3886200"/>
            <a:ext cx="149718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49440" y="4008120"/>
            <a:ext cx="1497184"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961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76" y="1396556"/>
            <a:ext cx="8454279" cy="3023044"/>
          </a:xfrm>
          <a:prstGeom prst="rect">
            <a:avLst/>
          </a:prstGeom>
          <a:noFill/>
          <a:ln w="19050">
            <a:solidFill>
              <a:schemeClr val="tx1">
                <a:lumMod val="65000"/>
                <a:lumOff val="35000"/>
              </a:schemeClr>
            </a:solidFill>
          </a:ln>
          <a:effectLst>
            <a:outerShdw blurRad="76200" dist="177800" dir="2700000" algn="tl" rotWithShape="0">
              <a:prstClr val="black">
                <a:alpha val="41000"/>
              </a:prstClr>
            </a:outerShdw>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Tree>
    <p:extLst>
      <p:ext uri="{BB962C8B-B14F-4D97-AF65-F5344CB8AC3E}">
        <p14:creationId xmlns:p14="http://schemas.microsoft.com/office/powerpoint/2010/main" val="4044680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228600"/>
            <a:ext cx="8382000" cy="1409700"/>
          </a:xfrm>
        </p:spPr>
        <p:txBody>
          <a:bodyPr>
            <a:noAutofit/>
          </a:bodyPr>
          <a:lstStyle/>
          <a:p>
            <a:pPr marL="0" indent="0"/>
            <a:r>
              <a:rPr lang="en-US" sz="4000" dirty="0" smtClean="0">
                <a:solidFill>
                  <a:srgbClr val="002776"/>
                </a:solidFill>
                <a:latin typeface="Times New Roman" panose="02020603050405020304" pitchFamily="18" charset="0"/>
                <a:cs typeface="Times New Roman" panose="02020603050405020304" pitchFamily="18" charset="0"/>
              </a:rPr>
              <a:t>Cmap Documentation Supports Different </a:t>
            </a:r>
            <a:r>
              <a:rPr lang="en-US" sz="4000" dirty="0">
                <a:solidFill>
                  <a:srgbClr val="002776"/>
                </a:solidFill>
                <a:latin typeface="Times New Roman" panose="02020603050405020304" pitchFamily="18" charset="0"/>
                <a:cs typeface="Times New Roman" panose="02020603050405020304" pitchFamily="18" charset="0"/>
              </a:rPr>
              <a:t>U</a:t>
            </a:r>
            <a:r>
              <a:rPr lang="en-US" sz="4000" dirty="0" smtClean="0">
                <a:solidFill>
                  <a:srgbClr val="002776"/>
                </a:solidFill>
                <a:latin typeface="Times New Roman" panose="02020603050405020304" pitchFamily="18" charset="0"/>
                <a:cs typeface="Times New Roman" panose="02020603050405020304" pitchFamily="18" charset="0"/>
              </a:rPr>
              <a:t>sers and Use Cases</a:t>
            </a:r>
          </a:p>
        </p:txBody>
      </p:sp>
      <p:sp>
        <p:nvSpPr>
          <p:cNvPr id="3" name="Content Placeholder 2"/>
          <p:cNvSpPr>
            <a:spLocks noGrp="1"/>
          </p:cNvSpPr>
          <p:nvPr>
            <p:ph idx="1"/>
          </p:nvPr>
        </p:nvSpPr>
        <p:spPr>
          <a:xfrm>
            <a:off x="266700" y="1600200"/>
            <a:ext cx="8686800" cy="5334000"/>
          </a:xfrm>
        </p:spPr>
        <p:txBody>
          <a:bodyPr>
            <a:normAutofit/>
          </a:bodyPr>
          <a:lstStyle/>
          <a:p>
            <a:pPr marL="514350" lvl="1" indent="-457200">
              <a:spcBef>
                <a:spcPts val="3000"/>
              </a:spcBef>
              <a:buAutoNum type="arabicPeriod"/>
            </a:pPr>
            <a:r>
              <a:rPr lang="en-US" sz="3200" dirty="0" smtClean="0">
                <a:latin typeface="Times New Roman" panose="02020603050405020304" pitchFamily="18" charset="0"/>
                <a:cs typeface="Times New Roman" panose="02020603050405020304" pitchFamily="18" charset="0"/>
              </a:rPr>
              <a:t>Monarch Developers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P</a:t>
            </a:r>
            <a:r>
              <a:rPr lang="en-US" sz="2200" dirty="0" smtClean="0">
                <a:latin typeface="Times New Roman" panose="02020603050405020304" pitchFamily="18" charset="0"/>
                <a:cs typeface="Times New Roman" panose="02020603050405020304" pitchFamily="18" charset="0"/>
              </a:rPr>
              <a:t>rovides shared view of the domain for </a:t>
            </a:r>
            <a:r>
              <a:rPr lang="en-US" sz="2200" dirty="0" err="1" smtClean="0">
                <a:latin typeface="Times New Roman" panose="02020603050405020304" pitchFamily="18" charset="0"/>
                <a:cs typeface="Times New Roman" panose="02020603050405020304" pitchFamily="18" charset="0"/>
              </a:rPr>
              <a:t>ontologists</a:t>
            </a:r>
            <a:r>
              <a:rPr lang="en-US" sz="2200" dirty="0" smtClean="0">
                <a:latin typeface="Times New Roman" panose="02020603050405020304" pitchFamily="18" charset="0"/>
                <a:cs typeface="Times New Roman" panose="02020603050405020304" pitchFamily="18" charset="0"/>
              </a:rPr>
              <a:t>, coders, and domain experts to collaboratively develop and implement models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E</a:t>
            </a:r>
            <a:r>
              <a:rPr lang="en-US" sz="2200" dirty="0" smtClean="0">
                <a:latin typeface="Times New Roman" panose="02020603050405020304" pitchFamily="18" charset="0"/>
                <a:cs typeface="Times New Roman" panose="02020603050405020304" pitchFamily="18" charset="0"/>
              </a:rPr>
              <a:t>nsures consistent representation of similar data cross sources </a:t>
            </a:r>
          </a:p>
          <a:p>
            <a:pPr marL="514350" lvl="1" indent="-457200">
              <a:spcBef>
                <a:spcPts val="1800"/>
              </a:spcBef>
              <a:buFont typeface="+mj-lt"/>
              <a:buAutoNum type="arabicPeriod"/>
            </a:pPr>
            <a:r>
              <a:rPr lang="en-US" sz="3200" dirty="0" smtClean="0">
                <a:latin typeface="Times New Roman" panose="02020603050405020304" pitchFamily="18" charset="0"/>
                <a:cs typeface="Times New Roman" panose="02020603050405020304" pitchFamily="18" charset="0"/>
              </a:rPr>
              <a:t>Monarch </a:t>
            </a:r>
            <a:r>
              <a:rPr lang="en-US" sz="3200" dirty="0">
                <a:latin typeface="Times New Roman" panose="02020603050405020304" pitchFamily="18" charset="0"/>
                <a:cs typeface="Times New Roman" panose="02020603050405020304" pitchFamily="18" charset="0"/>
              </a:rPr>
              <a:t>A</a:t>
            </a:r>
            <a:r>
              <a:rPr lang="en-US" sz="3200" dirty="0" smtClean="0">
                <a:latin typeface="Times New Roman" panose="02020603050405020304" pitchFamily="18" charset="0"/>
                <a:cs typeface="Times New Roman" panose="02020603050405020304" pitchFamily="18" charset="0"/>
              </a:rPr>
              <a:t>pplication Users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Gives </a:t>
            </a:r>
            <a:r>
              <a:rPr lang="en-US" sz="2200" dirty="0">
                <a:latin typeface="Times New Roman" panose="02020603050405020304" pitchFamily="18" charset="0"/>
                <a:cs typeface="Times New Roman" panose="02020603050405020304" pitchFamily="18" charset="0"/>
              </a:rPr>
              <a:t>overall sense of data and relationships they can navigate and query </a:t>
            </a:r>
            <a:r>
              <a:rPr lang="en-US" sz="2200" dirty="0" smtClean="0">
                <a:latin typeface="Times New Roman" panose="02020603050405020304" pitchFamily="18" charset="0"/>
                <a:cs typeface="Times New Roman" panose="02020603050405020304" pitchFamily="18" charset="0"/>
              </a:rPr>
              <a:t>in the system</a:t>
            </a:r>
            <a:endParaRPr lang="en-US" sz="2200" dirty="0">
              <a:latin typeface="Times New Roman" panose="02020603050405020304" pitchFamily="18" charset="0"/>
              <a:cs typeface="Times New Roman" panose="02020603050405020304" pitchFamily="18" charset="0"/>
            </a:endParaRPr>
          </a:p>
          <a:p>
            <a:pPr marL="514350" lvl="1" indent="-457200">
              <a:spcBef>
                <a:spcPts val="1800"/>
              </a:spcBef>
              <a:buFont typeface="+mj-lt"/>
              <a:buAutoNum type="arabicPeriod"/>
            </a:pPr>
            <a:r>
              <a:rPr lang="en-US" sz="3200" dirty="0">
                <a:latin typeface="Times New Roman" panose="02020603050405020304" pitchFamily="18" charset="0"/>
                <a:cs typeface="Times New Roman" panose="02020603050405020304" pitchFamily="18" charset="0"/>
              </a:rPr>
              <a:t>Third Party </a:t>
            </a:r>
            <a:r>
              <a:rPr lang="en-US" sz="3200" dirty="0" smtClean="0">
                <a:latin typeface="Times New Roman" panose="02020603050405020304" pitchFamily="18" charset="0"/>
                <a:cs typeface="Times New Roman" panose="02020603050405020304" pitchFamily="18" charset="0"/>
              </a:rPr>
              <a:t>Data Scientists and Developers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Provides </a:t>
            </a:r>
            <a:r>
              <a:rPr lang="en-US" sz="2200" dirty="0">
                <a:latin typeface="Times New Roman" panose="02020603050405020304" pitchFamily="18" charset="0"/>
                <a:cs typeface="Times New Roman" panose="02020603050405020304" pitchFamily="18" charset="0"/>
              </a:rPr>
              <a:t>technical understanding of the data needed to query over, operate on, and integrate data for diverse use cases</a:t>
            </a: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5953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in Monarch</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233055"/>
            <a:ext cx="8382000" cy="5257800"/>
          </a:xfrm>
        </p:spPr>
        <p:txBody>
          <a:bodyPr>
            <a:noAutofit/>
          </a:bodyPr>
          <a:lstStyle/>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Part of Monarch ontology import chain loaded into </a:t>
            </a:r>
            <a:r>
              <a:rPr lang="en-US" sz="2600" dirty="0" err="1" smtClean="0">
                <a:latin typeface="Times New Roman" panose="02020603050405020304" pitchFamily="18" charset="0"/>
                <a:cs typeface="Times New Roman" panose="02020603050405020304" pitchFamily="18" charset="0"/>
              </a:rPr>
              <a:t>SciGraph</a:t>
            </a:r>
            <a:endParaRPr lang="en-US" sz="2600" dirty="0">
              <a:latin typeface="Times New Roman" panose="02020603050405020304" pitchFamily="18" charset="0"/>
              <a:cs typeface="Times New Roman" panose="02020603050405020304" pitchFamily="18" charset="0"/>
            </a:endParaRP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Provides ontology </a:t>
            </a:r>
            <a:r>
              <a:rPr lang="en-US" sz="2600" dirty="0">
                <a:latin typeface="Times New Roman" panose="02020603050405020304" pitchFamily="18" charset="0"/>
                <a:cs typeface="Times New Roman" panose="02020603050405020304" pitchFamily="18" charset="0"/>
              </a:rPr>
              <a:t>terms and </a:t>
            </a:r>
            <a:r>
              <a:rPr lang="en-US" sz="2600" dirty="0" smtClean="0">
                <a:latin typeface="Times New Roman" panose="02020603050405020304" pitchFamily="18" charset="0"/>
                <a:cs typeface="Times New Roman" panose="02020603050405020304" pitchFamily="18" charset="0"/>
              </a:rPr>
              <a:t>design patterns used to structure </a:t>
            </a:r>
            <a:r>
              <a:rPr lang="en-US" sz="2600" dirty="0" err="1" smtClean="0">
                <a:latin typeface="Times New Roman" panose="02020603050405020304" pitchFamily="18" charset="0"/>
                <a:cs typeface="Times New Roman" panose="02020603050405020304" pitchFamily="18" charset="0"/>
              </a:rPr>
              <a:t>rdf</a:t>
            </a:r>
            <a:r>
              <a:rPr lang="en-US" sz="2600" dirty="0" smtClean="0">
                <a:latin typeface="Times New Roman" panose="02020603050405020304" pitchFamily="18" charset="0"/>
                <a:cs typeface="Times New Roman" panose="02020603050405020304" pitchFamily="18" charset="0"/>
              </a:rPr>
              <a:t> graphs generated from source data through </a:t>
            </a:r>
            <a:r>
              <a:rPr lang="en-US" sz="2600" dirty="0" err="1" smtClean="0">
                <a:latin typeface="Times New Roman" panose="02020603050405020304" pitchFamily="18" charset="0"/>
                <a:cs typeface="Times New Roman" panose="02020603050405020304" pitchFamily="18" charset="0"/>
              </a:rPr>
              <a:t>DIPper</a:t>
            </a:r>
            <a:r>
              <a:rPr lang="en-US" sz="2600" dirty="0" smtClean="0">
                <a:latin typeface="Times New Roman" panose="02020603050405020304" pitchFamily="18" charset="0"/>
                <a:cs typeface="Times New Roman" panose="02020603050405020304" pitchFamily="18" charset="0"/>
              </a:rPr>
              <a:t> pipeline</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Leveraged by Cypher queries to serve data to Monarch website and services </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Encodes logic that supports analysis </a:t>
            </a:r>
            <a:r>
              <a:rPr lang="en-US" sz="2600" dirty="0">
                <a:latin typeface="Times New Roman" panose="02020603050405020304" pitchFamily="18" charset="0"/>
                <a:cs typeface="Times New Roman" panose="02020603050405020304" pitchFamily="18" charset="0"/>
              </a:rPr>
              <a:t>and inference use cases driven by </a:t>
            </a:r>
            <a:r>
              <a:rPr lang="en-US" sz="2600" dirty="0" smtClean="0">
                <a:latin typeface="Times New Roman" panose="02020603050405020304" pitchFamily="18" charset="0"/>
                <a:cs typeface="Times New Roman" panose="02020603050405020304" pitchFamily="18" charset="0"/>
              </a:rPr>
              <a:t>Monarch Initiative tools </a:t>
            </a:r>
            <a:r>
              <a:rPr lang="en-US" sz="2600" dirty="0">
                <a:latin typeface="Times New Roman" panose="02020603050405020304" pitchFamily="18" charset="0"/>
                <a:cs typeface="Times New Roman" panose="02020603050405020304" pitchFamily="18" charset="0"/>
              </a:rPr>
              <a:t>and </a:t>
            </a:r>
            <a:r>
              <a:rPr lang="en-US" sz="2600" dirty="0" smtClean="0">
                <a:latin typeface="Times New Roman" panose="02020603050405020304" pitchFamily="18" charset="0"/>
                <a:cs typeface="Times New Roman" panose="02020603050405020304" pitchFamily="18" charset="0"/>
              </a:rPr>
              <a:t>algorithms </a:t>
            </a:r>
            <a:r>
              <a:rPr lang="en-US" sz="2600" dirty="0">
                <a:latin typeface="Times New Roman" panose="02020603050405020304" pitchFamily="18" charset="0"/>
                <a:cs typeface="Times New Roman" panose="02020603050405020304" pitchFamily="18" charset="0"/>
              </a:rPr>
              <a:t>(e.g. phenotype propagation)</a:t>
            </a: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24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dirty="0" smtClean="0">
                <a:solidFill>
                  <a:srgbClr val="002776"/>
                </a:solidFill>
              </a:rPr>
              <a:t>Intrinsic vs Extrinsic Genotypes</a:t>
            </a:r>
            <a:endParaRPr lang="en-US" dirty="0">
              <a:solidFill>
                <a:srgbClr val="002776"/>
              </a:solidFill>
            </a:endParaRPr>
          </a:p>
        </p:txBody>
      </p:sp>
      <p:sp>
        <p:nvSpPr>
          <p:cNvPr id="122" name="Rectangle 121"/>
          <p:cNvSpPr/>
          <p:nvPr/>
        </p:nvSpPr>
        <p:spPr>
          <a:xfrm>
            <a:off x="304800" y="921633"/>
            <a:ext cx="8534400" cy="2177519"/>
          </a:xfrm>
          <a:prstGeom prst="rect">
            <a:avLst/>
          </a:prstGeom>
        </p:spPr>
        <p:txBody>
          <a:bodyPr wrap="square">
            <a:spAutoFit/>
          </a:bodyPr>
          <a:lstStyle/>
          <a:p>
            <a:pPr fontAlgn="ctr"/>
            <a:r>
              <a:rPr lang="en-US" sz="1700" dirty="0" smtClean="0">
                <a:latin typeface="Times New Roman" panose="02020603050405020304" pitchFamily="18" charset="0"/>
                <a:cs typeface="Times New Roman" panose="02020603050405020304" pitchFamily="18" charset="0"/>
              </a:rPr>
              <a:t>The concept of a </a:t>
            </a:r>
            <a:r>
              <a:rPr lang="en-US" sz="1700" b="1" dirty="0" smtClean="0">
                <a:latin typeface="Times New Roman" panose="02020603050405020304" pitchFamily="18" charset="0"/>
                <a:cs typeface="Times New Roman" panose="02020603050405020304" pitchFamily="18" charset="0"/>
              </a:rPr>
              <a:t>‘genotype’ </a:t>
            </a:r>
            <a:r>
              <a:rPr lang="en-US" sz="1700" dirty="0" smtClean="0">
                <a:latin typeface="Times New Roman" panose="02020603050405020304" pitchFamily="18" charset="0"/>
                <a:cs typeface="Times New Roman" panose="02020603050405020304" pitchFamily="18" charset="0"/>
              </a:rPr>
              <a:t>in GENO is viewed broadly </a:t>
            </a:r>
            <a:r>
              <a:rPr lang="en-US" sz="1700" dirty="0">
                <a:latin typeface="Times New Roman" panose="02020603050405020304" pitchFamily="18" charset="0"/>
                <a:cs typeface="Times New Roman" panose="02020603050405020304" pitchFamily="18" charset="0"/>
              </a:rPr>
              <a:t>to </a:t>
            </a:r>
            <a:r>
              <a:rPr lang="en-US" sz="1700" dirty="0" smtClean="0">
                <a:latin typeface="Times New Roman" panose="02020603050405020304" pitchFamily="18" charset="0"/>
                <a:cs typeface="Times New Roman" panose="02020603050405020304" pitchFamily="18" charset="0"/>
              </a:rPr>
              <a:t>apply to </a:t>
            </a:r>
            <a:r>
              <a:rPr lang="en-US" sz="1700" dirty="0">
                <a:latin typeface="Times New Roman" panose="02020603050405020304" pitchFamily="18" charset="0"/>
                <a:cs typeface="Times New Roman" panose="02020603050405020304" pitchFamily="18" charset="0"/>
              </a:rPr>
              <a:t>any </a:t>
            </a:r>
            <a:r>
              <a:rPr lang="en-US" sz="1700" b="1" dirty="0">
                <a:latin typeface="Times New Roman" panose="02020603050405020304" pitchFamily="18" charset="0"/>
                <a:cs typeface="Times New Roman" panose="02020603050405020304" pitchFamily="18" charset="0"/>
              </a:rPr>
              <a:t>variation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in </a:t>
            </a:r>
            <a:r>
              <a:rPr lang="en-US" sz="1700" b="1" dirty="0" smtClean="0">
                <a:latin typeface="Times New Roman" panose="02020603050405020304" pitchFamily="18" charset="0"/>
                <a:cs typeface="Times New Roman" panose="02020603050405020304" pitchFamily="18" charset="0"/>
              </a:rPr>
              <a:t>genomic sequence </a:t>
            </a:r>
            <a:r>
              <a:rPr lang="en-US" sz="1700" dirty="0" smtClean="0">
                <a:latin typeface="Times New Roman" panose="02020603050405020304" pitchFamily="18" charset="0"/>
                <a:cs typeface="Times New Roman" panose="02020603050405020304" pitchFamily="18" charset="0"/>
              </a:rPr>
              <a:t>or </a:t>
            </a:r>
            <a:r>
              <a:rPr lang="en-US" sz="1700" b="1" dirty="0" smtClean="0">
                <a:latin typeface="Times New Roman" panose="02020603050405020304" pitchFamily="18" charset="0"/>
                <a:cs typeface="Times New Roman" panose="02020603050405020304" pitchFamily="18" charset="0"/>
              </a:rPr>
              <a:t>variation in gene expression </a:t>
            </a:r>
            <a:r>
              <a:rPr lang="en-US" sz="1700" dirty="0">
                <a:latin typeface="Times New Roman" panose="02020603050405020304" pitchFamily="18" charset="0"/>
                <a:cs typeface="Times New Roman" panose="02020603050405020304" pitchFamily="18" charset="0"/>
              </a:rPr>
              <a:t>that is tied to an observed phenotypic </a:t>
            </a:r>
            <a:r>
              <a:rPr lang="en-US" sz="1700" dirty="0" smtClean="0">
                <a:latin typeface="Times New Roman" panose="02020603050405020304" pitchFamily="18" charset="0"/>
                <a:cs typeface="Times New Roman" panose="02020603050405020304" pitchFamily="18" charset="0"/>
              </a:rPr>
              <a:t>effect. We distinguish three types of genotypes: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(including integrated transgenes).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2826519"/>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2827589"/>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520752" y="4781374"/>
            <a:ext cx="2390591" cy="538609"/>
          </a:xfrm>
          <a:prstGeom prst="rect">
            <a:avLst/>
          </a:prstGeom>
        </p:spPr>
        <p:txBody>
          <a:bodyPr wrap="none">
            <a:spAutoFit/>
          </a:bodyPr>
          <a:lstStyle/>
          <a:p>
            <a:pPr algn="ctr"/>
            <a:endParaRPr lang="en-US" sz="900" b="1" dirty="0">
              <a:latin typeface="Times New Roman" panose="02020603050405020304" pitchFamily="18" charset="0"/>
              <a:ea typeface="+mj-ea"/>
              <a:cs typeface="Times New Roman" panose="02020603050405020304" pitchFamily="18" charset="0"/>
            </a:endParaRPr>
          </a:p>
          <a:p>
            <a:pPr algn="ctr"/>
            <a:r>
              <a:rPr lang="en-US" sz="2000" b="1" dirty="0" smtClean="0">
                <a:latin typeface="Times New Roman" panose="02020603050405020304" pitchFamily="18" charset="0"/>
                <a:ea typeface="+mj-ea"/>
                <a:cs typeface="Times New Roman" panose="02020603050405020304" pitchFamily="18" charset="0"/>
              </a:rPr>
              <a:t>‘Intrinsic’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244068"/>
            <a:ext cx="2895600"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324245" y="4933122"/>
            <a:ext cx="2448299"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‘Extrinsic’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269468"/>
            <a:ext cx="3794303"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MO1-shhb(2ng)</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126464"/>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133825"/>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325701" y="5879068"/>
            <a:ext cx="2419445"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‘Effective’ Genotype</a:t>
            </a:r>
            <a:endParaRPr lang="en-US" sz="2000"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753093"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shhb</a:t>
            </a:r>
            <a:r>
              <a:rPr lang="en-US" b="1" baseline="30000" dirty="0">
                <a:solidFill>
                  <a:srgbClr val="00B050"/>
                </a:solidFill>
                <a:latin typeface="Times New Roman" panose="02020603050405020304" pitchFamily="18" charset="0"/>
                <a:cs typeface="Times New Roman" panose="02020603050405020304" pitchFamily="18" charset="0"/>
              </a:rPr>
              <a:t>MO1-shhb(2ng</a:t>
            </a:r>
            <a:r>
              <a:rPr lang="en-US" b="1" baseline="30000" dirty="0" smtClean="0">
                <a:solidFill>
                  <a:srgbClr val="00B050"/>
                </a:solidFill>
                <a:latin typeface="Times New Roman" panose="02020603050405020304" pitchFamily="18" charset="0"/>
                <a:cs typeface="Times New Roman" panose="02020603050405020304" pitchFamily="18" charset="0"/>
              </a:rPr>
              <a:t>)</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64177" y="5391090"/>
            <a:ext cx="330540"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a:t>
            </a:r>
            <a:endParaRPr lang="en-US" sz="2000"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4124425" y="5629645"/>
            <a:ext cx="258194" cy="3051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24400" y="5604491"/>
            <a:ext cx="177376" cy="3198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131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2207559"/>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424254"/>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485901"/>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5230990"/>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400425"/>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543050"/>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419475"/>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63290"/>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68052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617663"/>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67725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824568"/>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924085"/>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728664"/>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941762"/>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842305" y="2963075"/>
            <a:ext cx="2980155" cy="369332"/>
          </a:xfrm>
          <a:prstGeom prst="rect">
            <a:avLst/>
          </a:prstGeom>
        </p:spPr>
        <p:txBody>
          <a:bodyPr wrap="squar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fgfa8</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503790"/>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gvc</a:t>
            </a:r>
            <a:r>
              <a:rPr lang="en-US" sz="1600" b="1" dirty="0" smtClean="0">
                <a:solidFill>
                  <a:srgbClr val="002774"/>
                </a:solidFill>
                <a:latin typeface="Courier" pitchFamily="49" charset="0"/>
              </a:rPr>
              <a:t>)</a:t>
            </a:r>
            <a:endParaRPr lang="en-US" sz="1600" b="1" dirty="0">
              <a:solidFill>
                <a:srgbClr val="002774"/>
              </a:solidFill>
              <a:latin typeface="Courier" pitchFamily="49" charset="0"/>
            </a:endParaRPr>
          </a:p>
        </p:txBody>
      </p:sp>
      <p:sp>
        <p:nvSpPr>
          <p:cNvPr id="165" name="TextBox 164"/>
          <p:cNvSpPr txBox="1"/>
          <p:nvPr/>
        </p:nvSpPr>
        <p:spPr>
          <a:xfrm>
            <a:off x="3218430" y="4500740"/>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vslc</a:t>
            </a:r>
            <a:r>
              <a:rPr lang="en-US" sz="1600" b="1" dirty="0" smtClean="0">
                <a:solidFill>
                  <a:srgbClr val="002774"/>
                </a:solidFill>
                <a:latin typeface="Courier" pitchFamily="49" charset="0"/>
              </a:rPr>
              <a:t>)</a:t>
            </a:r>
            <a:endParaRPr lang="en-US" sz="1600" b="1" dirty="0" smtClean="0">
              <a:solidFill>
                <a:srgbClr val="002774"/>
              </a:solidFill>
              <a:latin typeface="Courier" pitchFamily="49" charset="0"/>
            </a:endParaRPr>
          </a:p>
        </p:txBody>
      </p:sp>
      <p:sp>
        <p:nvSpPr>
          <p:cNvPr id="166" name="TextBox 165"/>
          <p:cNvSpPr txBox="1"/>
          <p:nvPr/>
        </p:nvSpPr>
        <p:spPr>
          <a:xfrm>
            <a:off x="3615501" y="5526720"/>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240640"/>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407529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4038680"/>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5013501"/>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403719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98333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798820"/>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407275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591849"/>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465940"/>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6195110"/>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5077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5074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839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836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86515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8651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86515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2176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2176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2176378"/>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2176378"/>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39663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39663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39663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396634"/>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649185"/>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649185"/>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649185"/>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75923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889074"/>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978118"/>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910343" y="2992108"/>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baseline="30000" dirty="0" smtClean="0">
                <a:solidFill>
                  <a:srgbClr val="659B29"/>
                </a:solidFill>
                <a:cs typeface="Courier New" pitchFamily="49" charset="0"/>
              </a:rPr>
              <a:t>/+</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6" name="Rectangle 205"/>
          <p:cNvSpPr/>
          <p:nvPr/>
        </p:nvSpPr>
        <p:spPr>
          <a:xfrm>
            <a:off x="5886754" y="3612960"/>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7" name="Rounded Rectangle 206"/>
          <p:cNvSpPr/>
          <p:nvPr/>
        </p:nvSpPr>
        <p:spPr>
          <a:xfrm>
            <a:off x="3822460" y="1874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874378"/>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874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218560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218560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2185604"/>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218560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2185604"/>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40586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40586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405860"/>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40586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40586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658411"/>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658411"/>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658411"/>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2184437"/>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404693"/>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2216785"/>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433480"/>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675717"/>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898300"/>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917768"/>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70180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81185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368949"/>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70902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56824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596765"/>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7032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56247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59417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5953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483088"/>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6230482"/>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838200"/>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217759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666491"/>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20695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39801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210312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32154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2118360"/>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30546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9874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222336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837569"/>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401027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721929"/>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68" name="TextBox 267"/>
          <p:cNvSpPr txBox="1"/>
          <p:nvPr/>
        </p:nvSpPr>
        <p:spPr>
          <a:xfrm>
            <a:off x="2289856" y="3912097"/>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882640"/>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228600" y="190501"/>
            <a:ext cx="8686800" cy="615642"/>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924800" y="3988816"/>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43260" y="6564868"/>
            <a:ext cx="9098966"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the fgf8a locus is shown here, but the </a:t>
            </a:r>
            <a:r>
              <a:rPr lang="en-US" sz="1300" dirty="0" err="1" smtClean="0">
                <a:latin typeface="Times New Roman" panose="02020603050405020304" pitchFamily="18" charset="0"/>
                <a:ea typeface="Batang" panose="02030600000101010101" pitchFamily="18" charset="-127"/>
                <a:cs typeface="Times New Roman" panose="02020603050405020304" pitchFamily="18" charset="0"/>
              </a:rPr>
              <a:t>apc</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a:t>
            </a:r>
            <a:r>
              <a:rPr lang="en-US" sz="3600" dirty="0" smtClean="0">
                <a:solidFill>
                  <a:srgbClr val="002776"/>
                </a:solidFill>
                <a:latin typeface="Times New Roman" panose="02020603050405020304" pitchFamily="18" charset="0"/>
                <a:cs typeface="Times New Roman" panose="02020603050405020304" pitchFamily="18" charset="0"/>
              </a:rPr>
              <a:t>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a:t>
            </a:r>
            <a:r>
              <a:rPr lang="en-US" sz="2000" dirty="0" smtClean="0">
                <a:latin typeface="Times New Roman" panose="02020603050405020304" pitchFamily="18" charset="0"/>
                <a:cs typeface="Times New Roman" panose="02020603050405020304" pitchFamily="18" charset="0"/>
              </a:rPr>
              <a:t>made.</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allelic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at a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locus that contains a sequence alteration</a:t>
            </a:r>
            <a:endParaRPr lang="en-US" sz="1300" dirty="0">
              <a:latin typeface="Times New Roman" panose="02020603050405020304" pitchFamily="18" charset="0"/>
              <a:cs typeface="Times New Roman" panose="02020603050405020304" pitchFamily="18" charset="0"/>
            </a:endParaRPr>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Specifies the total variation in genomic sequence or gene expression 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 cdkn1ca</a:t>
            </a:r>
            <a:r>
              <a:rPr lang="en-US" i="1" baseline="30000" dirty="0" smtClean="0">
                <a:latin typeface="Times New Roman" panose="02020603050405020304" pitchFamily="18" charset="0"/>
                <a:cs typeface="Times New Roman" panose="02020603050405020304" pitchFamily="18" charset="0"/>
              </a:rPr>
              <a:t>MO3-cdkn1ca</a:t>
            </a:r>
            <a:endParaRPr lang="en-US"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a:t>
            </a:r>
            <a:endParaRPr lang="en-US"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33" name="Rectangle 32"/>
          <p:cNvSpPr/>
          <p:nvPr/>
        </p:nvSpPr>
        <p:spPr>
          <a:xfrm>
            <a:off x="5351496" y="4236924"/>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endParaRPr lang="en-US" i="1" baseline="30000" dirty="0">
              <a:latin typeface="Times New Roman" panose="02020603050405020304" pitchFamily="18" charset="0"/>
              <a:cs typeface="Times New Roman" panose="02020603050405020304" pitchFamily="18" charset="0"/>
            </a:endParaRPr>
          </a:p>
        </p:txBody>
      </p:sp>
      <p:sp>
        <p:nvSpPr>
          <p:cNvPr id="34" name="Rectangle 33"/>
          <p:cNvSpPr/>
          <p:nvPr/>
        </p:nvSpPr>
        <p:spPr>
          <a:xfrm>
            <a:off x="5323424" y="4993513"/>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5299360" y="564854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5365661" y="6235540"/>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endParaRPr lang="en-US" i="1" baseline="30000" dirty="0">
              <a:latin typeface="Times New Roman" panose="02020603050405020304" pitchFamily="18" charset="0"/>
              <a:cs typeface="Times New Roman" panose="02020603050405020304" pitchFamily="18" charset="0"/>
            </a:endParaRPr>
          </a:p>
        </p:txBody>
      </p:sp>
      <p:pic>
        <p:nvPicPr>
          <p:cNvPr id="28" name="Picture 4" descr="C:\Users\brushm\AppData\Roaming\PixelMetrics\CaptureWiz\Temp\7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4939"/>
          <a:stretch/>
        </p:blipFill>
        <p:spPr bwMode="auto">
          <a:xfrm>
            <a:off x="9089089" y="6633005"/>
            <a:ext cx="109822" cy="2316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120640" y="3882628"/>
            <a:ext cx="41549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741920" y="2133600"/>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793248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Relative </a:t>
            </a:r>
            <a:r>
              <a:rPr lang="en-US" dirty="0">
                <a:latin typeface="Times New Roman" panose="02020603050405020304" pitchFamily="18" charset="0"/>
                <a:cs typeface="Times New Roman" panose="02020603050405020304" pitchFamily="18" charset="0"/>
              </a:rPr>
              <a:t>to other </a:t>
            </a:r>
            <a:r>
              <a:rPr lang="en-US" dirty="0" smtClean="0">
                <a:latin typeface="Times New Roman" panose="02020603050405020304" pitchFamily="18" charset="0"/>
                <a:cs typeface="Times New Roman" panose="02020603050405020304" pitchFamily="18" charset="0"/>
              </a:rPr>
              <a:t>approaches*, GENO </a:t>
            </a:r>
            <a:r>
              <a:rPr lang="en-US" dirty="0">
                <a:latin typeface="Times New Roman" panose="02020603050405020304" pitchFamily="18" charset="0"/>
                <a:cs typeface="Times New Roman" panose="02020603050405020304" pitchFamily="18" charset="0"/>
              </a:rPr>
              <a:t>models genotype ‘content’ with relatively precise granularity </a:t>
            </a:r>
            <a:r>
              <a:rPr lang="en-US" dirty="0" smtClean="0">
                <a:latin typeface="Times New Roman" panose="02020603050405020304" pitchFamily="18" charset="0"/>
                <a:cs typeface="Times New Roman" panose="02020603050405020304" pitchFamily="18" charset="0"/>
              </a:rPr>
              <a:t>– providing explicit </a:t>
            </a:r>
            <a:r>
              <a:rPr lang="en-US" dirty="0">
                <a:latin typeface="Times New Roman" panose="02020603050405020304" pitchFamily="18" charset="0"/>
                <a:cs typeface="Times New Roman" panose="02020603050405020304" pitchFamily="18" charset="0"/>
              </a:rPr>
              <a:t>representation of distinct ‘levels’ of variation, and </a:t>
            </a:r>
            <a:r>
              <a:rPr lang="en-US" dirty="0" err="1">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relationships between them</a:t>
            </a:r>
            <a:r>
              <a:rPr lang="en-US" dirty="0" smtClean="0">
                <a:latin typeface="Times New Roman" panose="02020603050405020304" pitchFamily="18" charset="0"/>
                <a:cs typeface="Times New Roman" panose="02020603050405020304" pitchFamily="18" charset="0"/>
              </a:rPr>
              <a:t>).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need to ‘propagate’ phenotypes up and/or down this partonomy – i.e. inferring associations between phenotypes and variant entities other than that where the phenotype as  asserted to hang.</a:t>
            </a: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Modeling and Use Cases </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16058" cy="523220"/>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64893"/>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addresses need to compare G2P data across sources that annotate to different levels  in a genotype</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6512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used to generate inferred phenotype associations</a:t>
            </a:r>
          </a:p>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to other parts of the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15985</TotalTime>
  <Words>2863</Words>
  <Application>Microsoft Office PowerPoint</Application>
  <PresentationFormat>On-screen Show (4:3)</PresentationFormat>
  <Paragraphs>314</Paragraphs>
  <Slides>23</Slides>
  <Notes>21</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The Genotype Ontology</vt:lpstr>
      <vt:lpstr>GENO Overview</vt:lpstr>
      <vt:lpstr>GENO in Monarch</vt:lpstr>
      <vt:lpstr>PowerPoint Presentation</vt:lpstr>
      <vt:lpstr>PowerPoint Presentation</vt:lpstr>
      <vt:lpstr>Genotype Partonomy</vt:lpstr>
      <vt:lpstr>Genotype Modeling and Use Cases </vt:lpstr>
      <vt:lpstr>Primary Use Case: Phenotype Propagation</vt:lpstr>
      <vt:lpstr>Primary Use Case: Phenotype Propagation</vt:lpstr>
      <vt:lpstr>Primary Use Case: Phenotype Propagation</vt:lpstr>
      <vt:lpstr>Primary Use Case: Phenotype Propagation</vt:lpstr>
      <vt:lpstr>PowerPoint Presentation</vt:lpstr>
      <vt:lpstr>PowerPoint Presentation</vt:lpstr>
      <vt:lpstr>Gene Descriptions</vt:lpstr>
      <vt:lpstr>Transgenes</vt:lpstr>
      <vt:lpstr>Reified Associations</vt:lpstr>
      <vt:lpstr>Association ‘Qualifiers’</vt:lpstr>
      <vt:lpstr>Evidence and Provenance</vt:lpstr>
      <vt:lpstr>Workflow for and Documentation Ingesting GENO-Compliant Models</vt:lpstr>
      <vt:lpstr>PowerPoint Presentation</vt:lpstr>
      <vt:lpstr>PowerPoint Presentation</vt:lpstr>
      <vt:lpstr>PowerPoint Presentation</vt:lpstr>
      <vt:lpstr>Cmap Documentation Supports Different Users and Use Cases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29</cp:revision>
  <dcterms:created xsi:type="dcterms:W3CDTF">2016-02-11T01:11:13Z</dcterms:created>
  <dcterms:modified xsi:type="dcterms:W3CDTF">2016-09-18T20:00:40Z</dcterms:modified>
</cp:coreProperties>
</file>